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f3904177b_1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f3904177b_1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f3904177b_1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f3904177b_1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f3904177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f3904177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f3904177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f3904177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f3904177b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f3904177b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f3904177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f3904177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hyperlink" Target="https://en.wikipedia.org/wiki/Face_detectio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Detection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Mohammad Hammas Saeed and Shiza Ali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OpenCV </a:t>
            </a:r>
            <a:r>
              <a:rPr lang="en" sz="1400"/>
              <a:t>(Open source computer vision)</a:t>
            </a:r>
            <a:r>
              <a:rPr lang="en" sz="1400"/>
              <a:t> is used for Face Detection, however, all </a:t>
            </a:r>
            <a:r>
              <a:rPr b="1" lang="en" sz="1400">
                <a:solidFill>
                  <a:schemeClr val="dk1"/>
                </a:solidFill>
              </a:rPr>
              <a:t>C codes</a:t>
            </a:r>
            <a:r>
              <a:rPr lang="en" sz="1400"/>
              <a:t> in OpenCV are </a:t>
            </a:r>
            <a:r>
              <a:rPr b="1" lang="en" sz="1400">
                <a:solidFill>
                  <a:schemeClr val="dk1"/>
                </a:solidFill>
              </a:rPr>
              <a:t>serially executed</a:t>
            </a:r>
            <a:r>
              <a:rPr lang="en" sz="1400"/>
              <a:t>.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 sz="1400"/>
              <a:t>Aim to implement a Face Detection Algorithm that is executed in </a:t>
            </a:r>
            <a:r>
              <a:rPr b="1" lang="en" sz="1400">
                <a:solidFill>
                  <a:schemeClr val="dk1"/>
                </a:solidFill>
              </a:rPr>
              <a:t>parallel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Detection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</a:t>
            </a:r>
            <a:r>
              <a:rPr lang="en" sz="1400"/>
              <a:t>dentify human faces in digital images. 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 sz="1400"/>
              <a:t>Automatic face detection is a complex problem in image processing.</a:t>
            </a:r>
            <a:endParaRPr sz="1400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6250" y="2062843"/>
            <a:ext cx="3429000" cy="229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/>
          <p:nvPr/>
        </p:nvSpPr>
        <p:spPr>
          <a:xfrm>
            <a:off x="5645725" y="4403675"/>
            <a:ext cx="29094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uFill>
                  <a:noFill/>
                </a:uFill>
                <a:hlinkClick r:id="rId4"/>
              </a:rPr>
              <a:t>https://en.wikipedia.org/wiki/Face_detection</a:t>
            </a:r>
            <a:endParaRPr sz="10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Viola-Jones Algorithm - 3 Steps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 txBox="1"/>
          <p:nvPr/>
        </p:nvSpPr>
        <p:spPr>
          <a:xfrm>
            <a:off x="479775" y="1905000"/>
            <a:ext cx="7688400" cy="30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1" lang="en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Step 1: Image Pyramid</a:t>
            </a:r>
            <a:endParaRPr b="1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Lato"/>
              <a:buChar char="○"/>
            </a:pPr>
            <a:r>
              <a:rPr lang="en" sz="12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A Multi-scale representation of the image.</a:t>
            </a:r>
            <a:endParaRPr sz="12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Lato"/>
              <a:buChar char="○"/>
            </a:pPr>
            <a:r>
              <a:rPr lang="en" sz="12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Allows </a:t>
            </a:r>
            <a:r>
              <a:rPr lang="en" sz="1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detecting large and small faces using the same detection window.</a:t>
            </a:r>
            <a:endParaRPr sz="1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b="1" lang="en" sz="12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Parallelization:</a:t>
            </a:r>
            <a:r>
              <a:rPr b="1" lang="en" sz="1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Each pixel can be processed separately, so we produce image pyramid in parallel.</a:t>
            </a:r>
            <a:endParaRPr sz="1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1075" y="3128050"/>
            <a:ext cx="2385150" cy="159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Continued...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333333"/>
                </a:solidFill>
              </a:rPr>
              <a:t>Step 2: Integral Image</a:t>
            </a:r>
            <a:endParaRPr b="1" sz="1400">
              <a:solidFill>
                <a:srgbClr val="333333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</a:rPr>
              <a:t>In the case of face detection, a </a:t>
            </a:r>
            <a:r>
              <a:rPr b="1" lang="en" sz="1200">
                <a:solidFill>
                  <a:schemeClr val="dk1"/>
                </a:solidFill>
                <a:highlight>
                  <a:srgbClr val="FFFFFF"/>
                </a:highlight>
              </a:rPr>
              <a:t>sliding window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</a:rPr>
              <a:t> (explained in the next step) shifts around the image, which needs to sum up pixels for each shifted window</a:t>
            </a:r>
            <a:endParaRPr sz="1200">
              <a:solidFill>
                <a:srgbClr val="000000"/>
              </a:solidFill>
              <a:highlight>
                <a:schemeClr val="lt1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</a:pPr>
            <a:r>
              <a:rPr lang="en" sz="1200">
                <a:solidFill>
                  <a:srgbClr val="000000"/>
                </a:solidFill>
                <a:highlight>
                  <a:schemeClr val="lt1"/>
                </a:highlight>
              </a:rPr>
              <a:t>For each pixel in the downscaled image,</a:t>
            </a:r>
            <a:r>
              <a:rPr b="1" lang="en" sz="1200">
                <a:solidFill>
                  <a:schemeClr val="dk1"/>
                </a:solidFill>
                <a:highlight>
                  <a:schemeClr val="lt1"/>
                </a:highlight>
              </a:rPr>
              <a:t> Integral Image</a:t>
            </a:r>
            <a:r>
              <a:rPr lang="en" sz="1200">
                <a:solidFill>
                  <a:srgbClr val="000000"/>
                </a:solidFill>
                <a:highlight>
                  <a:schemeClr val="lt1"/>
                </a:highlight>
              </a:rPr>
              <a:t> computes the sum of all the pixels above and to the left of it.</a:t>
            </a:r>
            <a:endParaRPr sz="1200">
              <a:solidFill>
                <a:srgbClr val="000000"/>
              </a:solidFill>
              <a:highlight>
                <a:schemeClr val="lt1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○"/>
            </a:pPr>
            <a:r>
              <a:rPr b="1" lang="en" sz="1200">
                <a:solidFill>
                  <a:schemeClr val="dk1"/>
                </a:solidFill>
                <a:highlight>
                  <a:schemeClr val="lt1"/>
                </a:highlight>
              </a:rPr>
              <a:t>Parallelization:</a:t>
            </a:r>
            <a:r>
              <a:rPr b="1" lang="en" sz="1200">
                <a:solidFill>
                  <a:srgbClr val="000000"/>
                </a:solidFill>
                <a:highlight>
                  <a:schemeClr val="lt1"/>
                </a:highlight>
              </a:rPr>
              <a:t> </a:t>
            </a:r>
            <a:r>
              <a:rPr lang="en" sz="1200">
                <a:solidFill>
                  <a:srgbClr val="000000"/>
                </a:solidFill>
                <a:highlight>
                  <a:schemeClr val="lt1"/>
                </a:highlight>
              </a:rPr>
              <a:t> Each row is independent of the other rows in the image and same is the case with columns. So we can leverage parallelism here.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Continued...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 txBox="1"/>
          <p:nvPr/>
        </p:nvSpPr>
        <p:spPr>
          <a:xfrm>
            <a:off x="479775" y="1905000"/>
            <a:ext cx="7688400" cy="30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●"/>
            </a:pPr>
            <a:r>
              <a:rPr b="1" lang="en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Step 3: Sliding Window</a:t>
            </a:r>
            <a:endParaRPr b="1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Lato"/>
              <a:buChar char="○"/>
            </a:pPr>
            <a:r>
              <a:rPr lang="en" sz="1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 window shifts around the image at </a:t>
            </a:r>
            <a:r>
              <a:rPr b="1" lang="en" sz="12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each scale</a:t>
            </a:r>
            <a:r>
              <a:rPr lang="en" sz="1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to detect the face.</a:t>
            </a:r>
            <a:endParaRPr sz="1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b="1" lang="en" sz="12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Parallelization:</a:t>
            </a:r>
            <a:r>
              <a:rPr lang="en" sz="1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Each sub-window has to pass through all the features, so we will parallelize them.</a:t>
            </a:r>
            <a:endParaRPr sz="1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1" lang="en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Step 4: Cascade Classifier</a:t>
            </a:r>
            <a:endParaRPr b="1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Lato"/>
              <a:buChar char="○"/>
            </a:pPr>
            <a:r>
              <a:rPr lang="en" sz="1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Each time the sliding window shifts, the new region goes through the cascade classifier.</a:t>
            </a:r>
            <a:endParaRPr sz="1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○"/>
            </a:pPr>
            <a:r>
              <a:rPr lang="en" sz="12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The cascade classifier determines whether the region is a face.</a:t>
            </a:r>
            <a:endParaRPr sz="12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9650" y="2010374"/>
            <a:ext cx="3123574" cy="294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/>
        </p:nvSpPr>
        <p:spPr>
          <a:xfrm>
            <a:off x="6615275" y="2098650"/>
            <a:ext cx="22662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</a:rPr>
              <a:t>https://towardsdatascience.com/the-intuition-behind-facial-detection-the-viola-jones-algorithm-29d9106b6999</a:t>
            </a:r>
            <a:endParaRPr sz="1000">
              <a:solidFill>
                <a:schemeClr val="accent3"/>
              </a:solidFill>
            </a:endParaRPr>
          </a:p>
        </p:txBody>
      </p:sp>
      <p:sp>
        <p:nvSpPr>
          <p:cNvPr id="127" name="Google Shape;127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Viola-Jones in Action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